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5"/>
  </p:sldMasterIdLst>
  <p:notesMasterIdLst>
    <p:notesMasterId r:id="rId48"/>
  </p:notesMasterIdLst>
  <p:handoutMasterIdLst>
    <p:handoutMasterId r:id="rId49"/>
  </p:handoutMasterIdLst>
  <p:sldIdLst>
    <p:sldId id="268" r:id="rId6"/>
    <p:sldId id="290" r:id="rId7"/>
    <p:sldId id="291" r:id="rId8"/>
    <p:sldId id="267" r:id="rId9"/>
    <p:sldId id="263" r:id="rId10"/>
    <p:sldId id="264" r:id="rId11"/>
    <p:sldId id="269" r:id="rId12"/>
    <p:sldId id="286" r:id="rId13"/>
    <p:sldId id="265" r:id="rId14"/>
    <p:sldId id="273" r:id="rId15"/>
    <p:sldId id="270" r:id="rId16"/>
    <p:sldId id="287" r:id="rId17"/>
    <p:sldId id="288" r:id="rId18"/>
    <p:sldId id="289" r:id="rId19"/>
    <p:sldId id="305" r:id="rId20"/>
    <p:sldId id="292" r:id="rId21"/>
    <p:sldId id="306" r:id="rId22"/>
    <p:sldId id="293" r:id="rId23"/>
    <p:sldId id="294" r:id="rId24"/>
    <p:sldId id="307" r:id="rId25"/>
    <p:sldId id="308" r:id="rId26"/>
    <p:sldId id="295" r:id="rId27"/>
    <p:sldId id="309" r:id="rId28"/>
    <p:sldId id="310" r:id="rId29"/>
    <p:sldId id="315" r:id="rId30"/>
    <p:sldId id="316" r:id="rId31"/>
    <p:sldId id="302" r:id="rId32"/>
    <p:sldId id="303" r:id="rId33"/>
    <p:sldId id="301" r:id="rId34"/>
    <p:sldId id="314" r:id="rId35"/>
    <p:sldId id="311" r:id="rId36"/>
    <p:sldId id="298" r:id="rId37"/>
    <p:sldId id="296" r:id="rId38"/>
    <p:sldId id="304" r:id="rId39"/>
    <p:sldId id="299" r:id="rId40"/>
    <p:sldId id="312" r:id="rId41"/>
    <p:sldId id="313" r:id="rId42"/>
    <p:sldId id="317" r:id="rId43"/>
    <p:sldId id="318" r:id="rId44"/>
    <p:sldId id="319" r:id="rId45"/>
    <p:sldId id="320" r:id="rId46"/>
    <p:sldId id="321" r:id="rId47"/>
  </p:sldIdLst>
  <p:sldSz cx="12192000" cy="6858000"/>
  <p:notesSz cx="6858000" cy="9144000"/>
  <p:embeddedFontLst>
    <p:embeddedFont>
      <p:font typeface="Arial Black" panose="020B0A04020102020204" pitchFamily="34" charset="0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Franklin Gothic Demi" panose="020B0703020102020204" pitchFamily="34" charset="0"/>
      <p:regular r:id="rId55"/>
      <p:bold r:id="rId56"/>
      <p:italic r:id="rId57"/>
      <p:boldItalic r:id="rId58"/>
    </p:embeddedFont>
    <p:embeddedFont>
      <p:font typeface="Open Sans Light" panose="020B0306030504020204" pitchFamily="34" charset="0"/>
      <p:regular r:id="rId59"/>
      <p: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" id="{DCC29CBB-4562-41FE-9389-D3C986B0D943}">
          <p14:sldIdLst>
            <p14:sldId id="268"/>
            <p14:sldId id="290"/>
            <p14:sldId id="291"/>
            <p14:sldId id="267"/>
            <p14:sldId id="263"/>
          </p14:sldIdLst>
        </p14:section>
        <p14:section name="Introduction" id="{6FB70BFE-0366-45EE-A385-D4C015494FA5}">
          <p14:sldIdLst>
            <p14:sldId id="264"/>
            <p14:sldId id="269"/>
            <p14:sldId id="286"/>
            <p14:sldId id="265"/>
            <p14:sldId id="273"/>
            <p14:sldId id="270"/>
            <p14:sldId id="287"/>
            <p14:sldId id="288"/>
            <p14:sldId id="289"/>
          </p14:sldIdLst>
        </p14:section>
        <p14:section name="Comparisons" id="{E6F86346-46BC-4AAF-B0E1-1160E9B9CB63}">
          <p14:sldIdLst>
            <p14:sldId id="305"/>
            <p14:sldId id="292"/>
            <p14:sldId id="306"/>
            <p14:sldId id="293"/>
            <p14:sldId id="294"/>
            <p14:sldId id="307"/>
            <p14:sldId id="308"/>
            <p14:sldId id="295"/>
            <p14:sldId id="309"/>
            <p14:sldId id="310"/>
            <p14:sldId id="315"/>
            <p14:sldId id="316"/>
          </p14:sldIdLst>
        </p14:section>
        <p14:section name="Demos" id="{36F394A6-166D-47CD-80AF-E638E64A5F0A}">
          <p14:sldIdLst>
            <p14:sldId id="302"/>
            <p14:sldId id="303"/>
            <p14:sldId id="301"/>
            <p14:sldId id="314"/>
            <p14:sldId id="311"/>
          </p14:sldIdLst>
        </p14:section>
        <p14:section name="Tips" id="{8CB7F138-B3F3-4E74-9BA5-5CE7131EEA45}">
          <p14:sldIdLst/>
        </p14:section>
        <p14:section name="Summary" id="{8B329F8C-3EE8-4C1F-8D8A-B020380E41C8}">
          <p14:sldIdLst>
            <p14:sldId id="298"/>
            <p14:sldId id="296"/>
            <p14:sldId id="304"/>
            <p14:sldId id="299"/>
            <p14:sldId id="312"/>
            <p14:sldId id="313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D49"/>
    <a:srgbClr val="343433"/>
    <a:srgbClr val="CC4141"/>
    <a:srgbClr val="F3F3F3"/>
    <a:srgbClr val="FFA3A3"/>
    <a:srgbClr val="CC4542"/>
    <a:srgbClr val="3399FF"/>
    <a:srgbClr val="A9AAA9"/>
    <a:srgbClr val="7A7A7A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26A71A-EFEB-4C7E-9E91-5F7F22187538}" v="1454" dt="2021-09-15T07:58:55.320"/>
    <p1510:client id="{EBE5F09D-291F-4369-BF68-D9D905103870}" v="301" dt="2021-09-15T01:45:57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3384" autoAdjust="0"/>
  </p:normalViewPr>
  <p:slideViewPr>
    <p:cSldViewPr snapToGrid="0">
      <p:cViewPr>
        <p:scale>
          <a:sx n="50" d="100"/>
          <a:sy n="50" d="100"/>
        </p:scale>
        <p:origin x="1913" y="3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Master" Target="slideMasters/slideMaster1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15/09/2021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65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6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98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8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60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5756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448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2621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913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297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518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0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5628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377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05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347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Optional Background Image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/>
              <a:t>Alternative Image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 is better because they are soft and sweet</a:t>
            </a:r>
          </a:p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 is better because they are meaty and full of gravy. Oh my god, I love gravy.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/>
              <a:t>Cons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/>
              <a:t>Pros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</a:t>
            </a:r>
          </a:p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New Contestant Appears</a:t>
            </a:r>
          </a:p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Credentials, qualifications, </a:t>
            </a:r>
            <a:r>
              <a:rPr lang="en-US" err="1"/>
              <a:t>etc</a:t>
            </a: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#1</a:t>
            </a:r>
            <a:endParaRPr lang="en-AU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#4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#5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Item #2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udblazor.com/" TargetMode="External"/><Relationship Id="rId2" Type="http://schemas.openxmlformats.org/officeDocument/2006/relationships/hyperlink" Target="https://razor.radze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azorise.com/" TargetMode="External"/><Relationship Id="rId5" Type="http://schemas.openxmlformats.org/officeDocument/2006/relationships/hyperlink" Target="https://antblazor.com/" TargetMode="External"/><Relationship Id="rId4" Type="http://schemas.openxmlformats.org/officeDocument/2006/relationships/hyperlink" Target="https://www.matblazor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UpBlazor" TargetMode="External"/><Relationship Id="rId2" Type="http://schemas.openxmlformats.org/officeDocument/2006/relationships/hyperlink" Target="https://up.lukeparker.dev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a/UpBlazor" TargetMode="External"/><Relationship Id="rId2" Type="http://schemas.openxmlformats.org/officeDocument/2006/relationships/hyperlink" Target="https://github.com/Hona/BlastOffWithBlazor.Demo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tblazor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31C3-2754-4942-B754-278FE290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Links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177BA-2A40-4948-9FF5-C3D9E940DD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err="1">
                <a:hlinkClick r:id="rId2"/>
              </a:rPr>
              <a:t>Radzen</a:t>
            </a:r>
            <a:r>
              <a:rPr lang="en-US" sz="2000">
                <a:hlinkClick r:id="rId2"/>
              </a:rPr>
              <a:t> Blazor Components</a:t>
            </a: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err="1">
                <a:hlinkClick r:id="rId3"/>
              </a:rPr>
              <a:t>MudBlazor</a:t>
            </a:r>
            <a:endParaRPr lang="en-AU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err="1">
                <a:hlinkClick r:id="rId4"/>
              </a:rPr>
              <a:t>MatBlazor</a:t>
            </a:r>
            <a:endParaRPr lang="en-AU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err="1">
                <a:hlinkClick r:id="rId5"/>
              </a:rPr>
              <a:t>AntBlazor</a:t>
            </a:r>
            <a:endParaRPr lang="en-AU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000" err="1">
                <a:hlinkClick r:id="rId6"/>
              </a:rPr>
              <a:t>Blazorise</a:t>
            </a:r>
            <a:endParaRPr lang="en-AU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C90B8-F91F-49B2-AE8B-EC715536D2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216921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333E03-B387-46D3-A1F4-037766F3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548749"/>
            <a:ext cx="6923690" cy="703713"/>
          </a:xfrm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US"/>
              <a:t>Overview of Blazor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B51DD-6AA7-4074-B3C4-5D9769F363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4044991"/>
            <a:ext cx="6923689" cy="703713"/>
          </a:xfrm>
        </p:spPr>
        <p:txBody>
          <a:bodyPr/>
          <a:lstStyle/>
          <a:p>
            <a:r>
              <a:rPr lang="en-US" err="1"/>
              <a:t>AntBlazor</a:t>
            </a:r>
            <a:r>
              <a:rPr lang="en-US"/>
              <a:t> Tips and Tricks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DEF49-FCD6-427B-88C3-67D9306CDA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212911"/>
            <a:ext cx="6923964" cy="703712"/>
          </a:xfrm>
        </p:spPr>
        <p:txBody>
          <a:bodyPr/>
          <a:lstStyle/>
          <a:p>
            <a:r>
              <a:rPr lang="en-US"/>
              <a:t>Demos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2D3A79-BA23-408D-A366-1CCA511858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68035" y="2380830"/>
            <a:ext cx="6923964" cy="7037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Open-Source Component Library Comparisons</a:t>
            </a:r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FE933CC-F6BA-455A-B87D-D4B7D1CD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Agenda   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099798-36D6-45BA-9FD9-398985808F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68036" y="4877072"/>
            <a:ext cx="6923964" cy="703712"/>
          </a:xfrm>
        </p:spPr>
        <p:txBody>
          <a:bodyPr/>
          <a:lstStyle/>
          <a:p>
            <a:r>
              <a:rPr lang="en-US"/>
              <a:t>Summary</a:t>
            </a:r>
            <a:endParaRPr lang="en-A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69ED49B-FCEF-4045-BD9F-2EE95DAA9E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72CD697E-D892-4C9A-89D5-51CB7D81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4978532" y="4248748"/>
            <a:ext cx="409087" cy="28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3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944830-BA50-44B7-BD0A-64ECB8D60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71"/>
            <a:ext cx="13208000" cy="6793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2140DF-6A63-4AA9-98ED-0CDD3F7C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4" y="3124861"/>
            <a:ext cx="5095876" cy="1336181"/>
          </a:xfrm>
        </p:spPr>
        <p:txBody>
          <a:bodyPr>
            <a:normAutofit/>
          </a:bodyPr>
          <a:lstStyle/>
          <a:p>
            <a:r>
              <a:rPr lang="en-US"/>
              <a:t>Where Blazor Started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986FA-46DA-4DA1-8B93-75932C1C721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-812800" y="6356350"/>
            <a:ext cx="10687050" cy="365125"/>
          </a:xfrm>
        </p:spPr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pic>
        <p:nvPicPr>
          <p:cNvPr id="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870AE91B-878F-4F25-89F9-82F86FD3A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9862" y="2832408"/>
            <a:ext cx="582706" cy="3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desert landscape with hill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BC6BD178-882A-4B62-B442-DF2958BA22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5" b="12795"/>
          <a:stretch>
            <a:fillRect/>
          </a:stretch>
        </p:blipFill>
        <p:spPr/>
      </p:pic>
      <p:pic>
        <p:nvPicPr>
          <p:cNvPr id="7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6A16360F-C076-41E2-B997-41B10030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9583" y="5909343"/>
            <a:ext cx="148656" cy="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6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F0E378E-3998-4071-92B4-EAE9E6565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52" y="5697505"/>
            <a:ext cx="3324225" cy="8953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A2AD8A-4056-4CF4-8B2C-C2EDE664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are we now?</a:t>
            </a:r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EE15E3-ACE6-42B8-8655-B3400EAE6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72269">
            <a:off x="397749" y="2878853"/>
            <a:ext cx="3390900" cy="289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93EB08-93D6-4FD3-A6C3-EEBEE3FC5A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 rot="20999969">
            <a:off x="4366357" y="2834871"/>
            <a:ext cx="4019550" cy="126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8DD8FC-CF49-4D20-B1C1-28452C7FC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70620">
            <a:off x="6462830" y="1170080"/>
            <a:ext cx="5848350" cy="1438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B37B31-B6DC-4D5C-AB5E-68532C0FF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7503" y="5176804"/>
            <a:ext cx="6318978" cy="16811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2C2BB8C-916F-4831-80C5-C7D103E17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754">
            <a:off x="1402204" y="1777904"/>
            <a:ext cx="3326397" cy="854075"/>
          </a:xfrm>
          <a:prstGeom prst="rect">
            <a:avLst/>
          </a:prstGeom>
        </p:spPr>
      </p:pic>
      <p:pic>
        <p:nvPicPr>
          <p:cNvPr id="1026" name="Picture 2" descr="Blazorise">
            <a:extLst>
              <a:ext uri="{FF2B5EF4-FFF2-40B4-BE49-F238E27FC236}">
                <a16:creationId xmlns:a16="http://schemas.microsoft.com/office/drawing/2014/main" id="{A0BDFC11-4400-4A3E-85C8-3C4CD56E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346">
            <a:off x="5426368" y="4162504"/>
            <a:ext cx="61912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80FE6CB8-483B-4A08-8EDA-7A82FE9700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7558" y="5243800"/>
            <a:ext cx="582706" cy="369795"/>
          </a:xfrm>
          <a:prstGeom prst="rect">
            <a:avLst/>
          </a:prstGeom>
        </p:spPr>
      </p:pic>
      <p:pic>
        <p:nvPicPr>
          <p:cNvPr id="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04B98A1A-F6D1-49F8-9598-BE20F83D0A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7659" y="6555597"/>
            <a:ext cx="582706" cy="369795"/>
          </a:xfrm>
          <a:prstGeom prst="rect">
            <a:avLst/>
          </a:prstGeom>
        </p:spPr>
      </p:pic>
      <p:pic>
        <p:nvPicPr>
          <p:cNvPr id="5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17F7EAE0-7046-43E9-A213-D257043D02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2140" y="6594179"/>
            <a:ext cx="524833" cy="331213"/>
          </a:xfrm>
          <a:prstGeom prst="rect">
            <a:avLst/>
          </a:prstGeom>
        </p:spPr>
      </p:pic>
      <p:pic>
        <p:nvPicPr>
          <p:cNvPr id="6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D28B90AA-A8B6-4A70-A9BA-C513B3D709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8621" y="6680989"/>
            <a:ext cx="341567" cy="215466"/>
          </a:xfrm>
          <a:prstGeom prst="rect">
            <a:avLst/>
          </a:prstGeom>
        </p:spPr>
      </p:pic>
      <p:pic>
        <p:nvPicPr>
          <p:cNvPr id="8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25F748B2-8A40-4BF1-89FF-DA666E32E6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875" y="6555597"/>
            <a:ext cx="582706" cy="369795"/>
          </a:xfrm>
          <a:prstGeom prst="rect">
            <a:avLst/>
          </a:prstGeom>
        </p:spPr>
      </p:pic>
      <p:pic>
        <p:nvPicPr>
          <p:cNvPr id="9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621F36D7-3FBD-4EF3-9ECE-1995F8E82E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7533" y="5658559"/>
            <a:ext cx="274048" cy="186530"/>
          </a:xfrm>
          <a:prstGeom prst="rect">
            <a:avLst/>
          </a:prstGeom>
        </p:spPr>
      </p:pic>
      <p:pic>
        <p:nvPicPr>
          <p:cNvPr id="2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998F763B-FA0D-494A-B22A-9C2AC10E2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6013" y="6680989"/>
            <a:ext cx="341567" cy="2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CFDE65-6C43-4DC5-B644-239536EF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11" y="56146"/>
            <a:ext cx="5844978" cy="68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5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Radzen</a:t>
            </a:r>
            <a:r>
              <a:rPr lang="en-US"/>
              <a:t> Blazor - </a:t>
            </a:r>
            <a:r>
              <a:rPr lang="en-US" err="1"/>
              <a:t>blazor.radzen.com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9FBC9-409C-2E4C-9FDD-0FF7A20C6751}"/>
              </a:ext>
            </a:extLst>
          </p:cNvPr>
          <p:cNvSpPr txBox="1"/>
          <p:nvPr/>
        </p:nvSpPr>
        <p:spPr>
          <a:xfrm>
            <a:off x="3100388" y="295751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C8378E-8C68-C448-BE27-A75B1394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24" y="1715047"/>
            <a:ext cx="8786751" cy="4615356"/>
          </a:xfrm>
          <a:prstGeom prst="rect">
            <a:avLst/>
          </a:prstGeom>
        </p:spPr>
      </p:pic>
      <p:pic>
        <p:nvPicPr>
          <p:cNvPr id="2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2D2898AC-EDD4-4204-B3AD-96169E013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44" y="2384172"/>
            <a:ext cx="143436" cy="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8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F9789D-A9D2-DF49-8315-AD2FE77971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Bad documentation</a:t>
            </a:r>
          </a:p>
          <a:p>
            <a:r>
              <a:rPr lang="en-US"/>
              <a:t>Not used much – No support in forums</a:t>
            </a:r>
          </a:p>
          <a:p>
            <a:r>
              <a:rPr lang="en-US"/>
              <a:t>Old design</a:t>
            </a:r>
          </a:p>
          <a:p>
            <a:r>
              <a:rPr lang="en-US"/>
              <a:t>Bad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BC9F-10F3-8547-A059-3D53B3B0B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Not dependent on an existing JS framework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Radzen</a:t>
            </a:r>
            <a:r>
              <a:rPr lang="en-US"/>
              <a:t> Blazor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9FBC9-409C-2E4C-9FDD-0FF7A20C6751}"/>
              </a:ext>
            </a:extLst>
          </p:cNvPr>
          <p:cNvSpPr txBox="1"/>
          <p:nvPr/>
        </p:nvSpPr>
        <p:spPr>
          <a:xfrm>
            <a:off x="3100388" y="295751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9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MatBlazor</a:t>
            </a:r>
            <a:r>
              <a:rPr lang="en-US"/>
              <a:t> – </a:t>
            </a:r>
            <a:r>
              <a:rPr lang="en-US" err="1"/>
              <a:t>matblazor.com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54746-B86E-E64F-BF87-127E10D66A4C}"/>
              </a:ext>
            </a:extLst>
          </p:cNvPr>
          <p:cNvSpPr txBox="1"/>
          <p:nvPr/>
        </p:nvSpPr>
        <p:spPr>
          <a:xfrm>
            <a:off x="3400425" y="232886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279172B-A13E-314A-81E0-72404B85D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1681022"/>
            <a:ext cx="8985250" cy="4675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A57453-CEF0-624D-BE70-6C395322D3D7}"/>
              </a:ext>
            </a:extLst>
          </p:cNvPr>
          <p:cNvSpPr txBox="1"/>
          <p:nvPr/>
        </p:nvSpPr>
        <p:spPr>
          <a:xfrm>
            <a:off x="3962400" y="12192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2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9A3A7548-E9BE-487C-B572-C0648FE0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097" y="1389090"/>
            <a:ext cx="582706" cy="3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70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F9789D-A9D2-DF49-8315-AD2FE77971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Large Package size</a:t>
            </a:r>
          </a:p>
          <a:p>
            <a:r>
              <a:rPr lang="en-US"/>
              <a:t>Material Design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MatBlazor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54746-B86E-E64F-BF87-127E10D66A4C}"/>
              </a:ext>
            </a:extLst>
          </p:cNvPr>
          <p:cNvSpPr txBox="1"/>
          <p:nvPr/>
        </p:nvSpPr>
        <p:spPr>
          <a:xfrm>
            <a:off x="3400425" y="232886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AD9269-8869-BE47-B94E-2A615C55C0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Material Design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80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MudBlazor</a:t>
            </a:r>
            <a:r>
              <a:rPr lang="en-US"/>
              <a:t> – </a:t>
            </a:r>
            <a:r>
              <a:rPr lang="en-US" err="1"/>
              <a:t>mudblazor.com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4DD7-C29E-1F45-AB35-30CA33E3DF47}"/>
              </a:ext>
            </a:extLst>
          </p:cNvPr>
          <p:cNvSpPr txBox="1"/>
          <p:nvPr/>
        </p:nvSpPr>
        <p:spPr>
          <a:xfrm>
            <a:off x="3814763" y="3171825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95E22D5-3D0A-1547-B688-70768BECB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02" y="1783020"/>
            <a:ext cx="8581796" cy="4479410"/>
          </a:xfrm>
          <a:prstGeom prst="rect">
            <a:avLst/>
          </a:prstGeom>
        </p:spPr>
      </p:pic>
      <p:pic>
        <p:nvPicPr>
          <p:cNvPr id="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E27AA7BE-0118-4AD4-81F4-3AE91E78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756" y="1577348"/>
            <a:ext cx="430306" cy="2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8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31C3-2754-4942-B754-278FE290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Links (new window)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177BA-2A40-4948-9FF5-C3D9E940DD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hlinkClick r:id="rId3"/>
              </a:rPr>
              <a:t>My GitHub</a:t>
            </a: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C90B8-F91F-49B2-AE8B-EC715536D2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3705787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F9789D-A9D2-DF49-8315-AD2FE77971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Annoying to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BC9F-10F3-8547-A059-3D53B3B0B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Modern design</a:t>
            </a:r>
          </a:p>
          <a:p>
            <a:r>
              <a:rPr lang="en-US"/>
              <a:t>Fast loading</a:t>
            </a:r>
          </a:p>
          <a:p>
            <a:r>
              <a:rPr lang="en-US"/>
              <a:t>Small package</a:t>
            </a:r>
          </a:p>
          <a:p>
            <a:r>
              <a:rPr lang="en-US"/>
              <a:t>Good documentation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MudBlazor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4DD7-C29E-1F45-AB35-30CA33E3DF47}"/>
              </a:ext>
            </a:extLst>
          </p:cNvPr>
          <p:cNvSpPr txBox="1"/>
          <p:nvPr/>
        </p:nvSpPr>
        <p:spPr>
          <a:xfrm>
            <a:off x="3814763" y="3171825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818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Blazorise</a:t>
            </a:r>
            <a:r>
              <a:rPr lang="en-US"/>
              <a:t> – </a:t>
            </a:r>
            <a:r>
              <a:rPr lang="en-US" err="1"/>
              <a:t>blazorise.com</a:t>
            </a:r>
            <a:endParaRPr lang="en-US"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1702272-EB4A-C342-96F9-538CBEBF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62" y="1576614"/>
            <a:ext cx="9109276" cy="47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93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F9789D-A9D2-DF49-8315-AD2FE77971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Ugly design</a:t>
            </a:r>
          </a:p>
          <a:p>
            <a:r>
              <a:rPr lang="en-US" dirty="0"/>
              <a:t>Not very popular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BC9F-10F3-8547-A059-3D53B3B0B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Not tied to CSS framework</a:t>
            </a:r>
          </a:p>
          <a:p>
            <a:r>
              <a:rPr lang="en-US" dirty="0"/>
              <a:t>Abstracts UI framework from UI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BlastOffWithBlazor</a:t>
            </a:r>
            <a:r>
              <a:rPr lang="en-US" dirty="0"/>
              <a:t> • GitHub @</a:t>
            </a:r>
            <a:r>
              <a:rPr lang="en-US" dirty="0" err="1"/>
              <a:t>Hona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0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AntBlazor</a:t>
            </a:r>
            <a:r>
              <a:rPr lang="en-US"/>
              <a:t> – </a:t>
            </a:r>
            <a:r>
              <a:rPr lang="en-US" err="1"/>
              <a:t>antblazor.com</a:t>
            </a:r>
            <a:endParaRPr lang="en-US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CCBEF1E-C3FF-7E4C-978E-F605A8CDB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6" y="1596319"/>
            <a:ext cx="8369287" cy="4760031"/>
          </a:xfrm>
          <a:prstGeom prst="rect">
            <a:avLst/>
          </a:prstGeom>
        </p:spPr>
      </p:pic>
      <p:pic>
        <p:nvPicPr>
          <p:cNvPr id="2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BD98A876-839D-43BB-ABCE-D19F18EF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438" y="869138"/>
            <a:ext cx="1381876" cy="8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5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F9789D-A9D2-DF49-8315-AD2FE77971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Too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BC9F-10F3-8547-A059-3D53B3B0B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Active open-source community</a:t>
            </a:r>
          </a:p>
          <a:p>
            <a:r>
              <a:rPr lang="en-US"/>
              <a:t>Beautiful component design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AntBlazor</a:t>
            </a:r>
            <a:endParaRPr lang="en-US"/>
          </a:p>
        </p:txBody>
      </p:sp>
      <p:pic>
        <p:nvPicPr>
          <p:cNvPr id="7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0CCF7098-AE03-47C8-9A9B-874CC9A0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709" y="6543796"/>
            <a:ext cx="582706" cy="369795"/>
          </a:xfrm>
          <a:prstGeom prst="rect">
            <a:avLst/>
          </a:prstGeom>
        </p:spPr>
      </p:pic>
      <p:pic>
        <p:nvPicPr>
          <p:cNvPr id="11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EDA3B586-F1F5-4332-839A-310204BBD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568" y="6543796"/>
            <a:ext cx="582706" cy="369795"/>
          </a:xfrm>
          <a:prstGeom prst="rect">
            <a:avLst/>
          </a:prstGeom>
        </p:spPr>
      </p:pic>
      <p:pic>
        <p:nvPicPr>
          <p:cNvPr id="1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F4B36810-2772-4F4B-83BC-B6BE6109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427" y="6543796"/>
            <a:ext cx="582706" cy="369795"/>
          </a:xfrm>
          <a:prstGeom prst="rect">
            <a:avLst/>
          </a:prstGeom>
        </p:spPr>
      </p:pic>
      <p:pic>
        <p:nvPicPr>
          <p:cNvPr id="19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44ED5298-8A2B-4644-A7AF-016B9444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4686" y="6552761"/>
            <a:ext cx="609600" cy="369795"/>
          </a:xfrm>
          <a:prstGeom prst="rect">
            <a:avLst/>
          </a:prstGeom>
        </p:spPr>
      </p:pic>
      <p:pic>
        <p:nvPicPr>
          <p:cNvPr id="21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9EB654B6-CE99-472A-9B1D-5AFDAB8A2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1861" y="6552761"/>
            <a:ext cx="609600" cy="369795"/>
          </a:xfrm>
          <a:prstGeom prst="rect">
            <a:avLst/>
          </a:prstGeom>
        </p:spPr>
      </p:pic>
      <p:pic>
        <p:nvPicPr>
          <p:cNvPr id="2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FA667F59-A547-4A80-8E07-E87627385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50073" y="6552760"/>
            <a:ext cx="609600" cy="3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42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BC9F-10F3-8547-A059-3D53B3B0B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Active open-source community</a:t>
            </a:r>
          </a:p>
          <a:p>
            <a:r>
              <a:rPr lang="en-US"/>
              <a:t>Beautiful component design</a:t>
            </a:r>
          </a:p>
          <a:p>
            <a:r>
              <a:rPr lang="en-US"/>
              <a:t>Too good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AntBlazor</a:t>
            </a:r>
            <a:endParaRPr lang="en-US"/>
          </a:p>
        </p:txBody>
      </p:sp>
      <p:pic>
        <p:nvPicPr>
          <p:cNvPr id="28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5BB320D0-5663-4E62-9147-7D3C569F3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709" y="6543796"/>
            <a:ext cx="582706" cy="369795"/>
          </a:xfrm>
          <a:prstGeom prst="rect">
            <a:avLst/>
          </a:prstGeom>
        </p:spPr>
      </p:pic>
      <p:pic>
        <p:nvPicPr>
          <p:cNvPr id="30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B3E3401C-60DB-4C21-805A-6C08DFC64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568" y="6543796"/>
            <a:ext cx="582706" cy="369795"/>
          </a:xfrm>
          <a:prstGeom prst="rect">
            <a:avLst/>
          </a:prstGeom>
        </p:spPr>
      </p:pic>
      <p:pic>
        <p:nvPicPr>
          <p:cNvPr id="32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A2CAFCC0-596D-4134-B273-6C2021DF9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427" y="6543796"/>
            <a:ext cx="582706" cy="369795"/>
          </a:xfrm>
          <a:prstGeom prst="rect">
            <a:avLst/>
          </a:prstGeom>
        </p:spPr>
      </p:pic>
      <p:pic>
        <p:nvPicPr>
          <p:cNvPr id="3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C4F6E8EA-77DF-4602-998A-08E0B896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286" y="6543796"/>
            <a:ext cx="582706" cy="369795"/>
          </a:xfrm>
          <a:prstGeom prst="rect">
            <a:avLst/>
          </a:prstGeom>
        </p:spPr>
      </p:pic>
      <p:pic>
        <p:nvPicPr>
          <p:cNvPr id="35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BDBBC214-7EEA-4F50-B149-D2735D2D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4686" y="6552761"/>
            <a:ext cx="609600" cy="369795"/>
          </a:xfrm>
          <a:prstGeom prst="rect">
            <a:avLst/>
          </a:prstGeom>
        </p:spPr>
      </p:pic>
      <p:pic>
        <p:nvPicPr>
          <p:cNvPr id="37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CFFEE493-F0C6-4605-A82A-4C659381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1861" y="6552761"/>
            <a:ext cx="609600" cy="369795"/>
          </a:xfrm>
          <a:prstGeom prst="rect">
            <a:avLst/>
          </a:prstGeom>
        </p:spPr>
      </p:pic>
      <p:pic>
        <p:nvPicPr>
          <p:cNvPr id="39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8D1B7421-19BB-497E-95D7-81A75B9F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50073" y="6552760"/>
            <a:ext cx="609600" cy="369795"/>
          </a:xfrm>
          <a:prstGeom prst="rect">
            <a:avLst/>
          </a:prstGeom>
        </p:spPr>
      </p:pic>
      <p:pic>
        <p:nvPicPr>
          <p:cNvPr id="4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57E0BD47-502A-420A-B96B-5643060FE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76214" y="6552760"/>
            <a:ext cx="609600" cy="3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2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F9789D-A9D2-DF49-8315-AD2FE77971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No 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BC9F-10F3-8547-A059-3D53B3B0B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Active open-source community</a:t>
            </a:r>
          </a:p>
          <a:p>
            <a:r>
              <a:rPr lang="en-US"/>
              <a:t>Beautiful component design</a:t>
            </a:r>
          </a:p>
          <a:p>
            <a:r>
              <a:rPr lang="en-US"/>
              <a:t>Too good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AA093-69A5-374E-97E5-F381BDB2C5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4D48DA-B1D9-FF46-9C0B-E5D200FE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AntBlazor</a:t>
            </a:r>
            <a:endParaRPr lang="en-US"/>
          </a:p>
        </p:txBody>
      </p:sp>
      <p:pic>
        <p:nvPicPr>
          <p:cNvPr id="7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0E9F205D-9DF2-49D0-851B-D9D4F0F1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4686" y="6552761"/>
            <a:ext cx="609600" cy="369795"/>
          </a:xfrm>
          <a:prstGeom prst="rect">
            <a:avLst/>
          </a:prstGeom>
        </p:spPr>
      </p:pic>
      <p:pic>
        <p:nvPicPr>
          <p:cNvPr id="9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6350063F-0BAF-408D-91F0-EED90842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1861" y="6552761"/>
            <a:ext cx="609600" cy="369795"/>
          </a:xfrm>
          <a:prstGeom prst="rect">
            <a:avLst/>
          </a:prstGeom>
        </p:spPr>
      </p:pic>
      <p:pic>
        <p:nvPicPr>
          <p:cNvPr id="11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489BE2E6-0DB8-4723-8C78-D0C2844A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50073" y="6552760"/>
            <a:ext cx="609600" cy="369795"/>
          </a:xfrm>
          <a:prstGeom prst="rect">
            <a:avLst/>
          </a:prstGeom>
        </p:spPr>
      </p:pic>
      <p:pic>
        <p:nvPicPr>
          <p:cNvPr id="1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D59C401E-7BDE-4C1E-84A9-9F33B250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02355" y="6552760"/>
            <a:ext cx="609600" cy="369795"/>
          </a:xfrm>
          <a:prstGeom prst="rect">
            <a:avLst/>
          </a:prstGeom>
        </p:spPr>
      </p:pic>
      <p:pic>
        <p:nvPicPr>
          <p:cNvPr id="14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D89CB0D9-1AAC-463A-8C4B-11A89019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76214" y="6552760"/>
            <a:ext cx="609600" cy="369795"/>
          </a:xfrm>
          <a:prstGeom prst="rect">
            <a:avLst/>
          </a:prstGeom>
        </p:spPr>
      </p:pic>
      <p:pic>
        <p:nvPicPr>
          <p:cNvPr id="16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3BF413E8-1106-4FD3-8225-40FBFEE5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709" y="6543796"/>
            <a:ext cx="582706" cy="369795"/>
          </a:xfrm>
          <a:prstGeom prst="rect">
            <a:avLst/>
          </a:prstGeom>
        </p:spPr>
      </p:pic>
      <p:pic>
        <p:nvPicPr>
          <p:cNvPr id="18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99B131FB-899A-4821-BAD7-15CA302D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568" y="6543796"/>
            <a:ext cx="582706" cy="369795"/>
          </a:xfrm>
          <a:prstGeom prst="rect">
            <a:avLst/>
          </a:prstGeom>
        </p:spPr>
      </p:pic>
      <p:pic>
        <p:nvPicPr>
          <p:cNvPr id="20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410169B6-2018-4E1F-8DC3-39C70BD1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427" y="6543796"/>
            <a:ext cx="582706" cy="369795"/>
          </a:xfrm>
          <a:prstGeom prst="rect">
            <a:avLst/>
          </a:prstGeom>
        </p:spPr>
      </p:pic>
      <p:pic>
        <p:nvPicPr>
          <p:cNvPr id="22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0BC6EB14-BA08-4C5B-B817-6F1B746A4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286" y="6543796"/>
            <a:ext cx="582706" cy="369795"/>
          </a:xfrm>
          <a:prstGeom prst="rect">
            <a:avLst/>
          </a:prstGeom>
        </p:spPr>
      </p:pic>
      <p:pic>
        <p:nvPicPr>
          <p:cNvPr id="2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2275C918-F253-48B6-8261-04C218A4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145" y="6543796"/>
            <a:ext cx="582706" cy="3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42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5FFCB3-A836-4DBB-B2B7-DB1B608D02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F92E78-439E-455C-9332-C6F4B667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Demos!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027DF-30A1-4610-8218-ACD79617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169148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73F8-AFE1-4D66-96D8-2C8BB84F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Getting setup with </a:t>
            </a:r>
            <a:r>
              <a:rPr lang="en-US" err="1"/>
              <a:t>AntBlazor</a:t>
            </a:r>
            <a:r>
              <a:rPr lang="en-US"/>
              <a:t> Boilerplate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616B7-08EA-43DA-91C8-502BAFBFE9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How long does it take before I can really </a:t>
            </a:r>
            <a:r>
              <a:rPr lang="en-US" b="1"/>
              <a:t>use</a:t>
            </a:r>
            <a:r>
              <a:rPr lang="en-US"/>
              <a:t>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What is </a:t>
            </a:r>
            <a:r>
              <a:rPr lang="en-US" err="1"/>
              <a:t>AntBlazor</a:t>
            </a:r>
            <a:r>
              <a:rPr lang="en-US"/>
              <a:t> </a:t>
            </a:r>
            <a:r>
              <a:rPr lang="en-US" b="1"/>
              <a:t>Pro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AD5C2-3648-4FC0-AF7B-4752A3CAD79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672624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6B0819-6596-4CE6-B966-899A10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View Comparison</a:t>
            </a:r>
            <a:endParaRPr lang="en-A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EC4183-2B8A-4B64-B540-BD3CB4DF3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How long does it take building it from scratch, versus doing it with </a:t>
            </a:r>
            <a:r>
              <a:rPr lang="en-US" err="1"/>
              <a:t>AntBlazor</a:t>
            </a:r>
            <a:r>
              <a:rPr lang="en-US"/>
              <a:t>?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E6DF3-8E8B-41CA-ADFF-568C6D3582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45401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99A3-1067-42C6-A450-8A4C09CF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Projects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7904A-E03C-4B29-8E1E-71C119A419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err="1"/>
              <a:t>BlastOffWithBlazor.Demos</a:t>
            </a: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 err="1"/>
              <a:t>UpBlazor</a:t>
            </a:r>
            <a:endParaRPr lang="en-US" sz="2000"/>
          </a:p>
          <a:p>
            <a:endParaRPr lang="en-US" sz="2000"/>
          </a:p>
          <a:p>
            <a:r>
              <a:rPr lang="en-US" sz="2000"/>
              <a:t>Start Presentation Mode (View | Appearance)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1B192-061C-4D32-8C2F-EC0E8038CE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2101679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6B0819-6596-4CE6-B966-899A10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Template </a:t>
            </a:r>
            <a:r>
              <a:rPr lang="en-US" err="1"/>
              <a:t>WeatherForecast</a:t>
            </a:r>
            <a:r>
              <a:rPr lang="en-US"/>
              <a:t> with </a:t>
            </a:r>
            <a:r>
              <a:rPr lang="en-US" err="1"/>
              <a:t>AntBlazor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E6DF3-8E8B-41CA-ADFF-568C6D3582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3194228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6B0819-6596-4CE6-B966-899A102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UpBlazor</a:t>
            </a:r>
            <a:r>
              <a:rPr lang="en-US"/>
              <a:t> demo</a:t>
            </a:r>
            <a:endParaRPr lang="en-A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EC4183-2B8A-4B64-B540-BD3CB4DF3E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/>
              <a:t>Graphs, tables, forms and more!</a:t>
            </a:r>
          </a:p>
          <a:p>
            <a:r>
              <a:rPr lang="en-AU">
                <a:hlinkClick r:id="rId2"/>
              </a:rPr>
              <a:t>https://up.lukeparker.dev</a:t>
            </a:r>
            <a:r>
              <a:rPr lang="en-AU"/>
              <a:t> </a:t>
            </a:r>
          </a:p>
          <a:p>
            <a:r>
              <a:rPr lang="en-AU">
                <a:hlinkClick r:id="rId3"/>
              </a:rPr>
              <a:t>https://github.com/Hona/UpBlazor</a:t>
            </a:r>
            <a:endParaRPr lang="en-AU"/>
          </a:p>
          <a:p>
            <a:endParaRPr lang="en-AU"/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E6DF3-8E8B-41CA-ADFF-568C6D3582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1951599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AED29F-1649-444D-8274-419AF5DD29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C41C5B-2BBD-4186-87DC-33248E20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Wrap Up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05F1F-FD49-4B36-B2CC-C55F5ADE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4061786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F90142-B3EC-41AD-B0FD-004F6350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A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4716C0-01A3-4F0E-AA32-2EA2167B49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Demo Code + Copy of </a:t>
            </a:r>
            <a:r>
              <a:rPr lang="en-US" err="1"/>
              <a:t>Powerpoint</a:t>
            </a:r>
            <a:br>
              <a:rPr lang="en-US"/>
            </a:br>
            <a:r>
              <a:rPr lang="en-AU">
                <a:hlinkClick r:id="rId2"/>
              </a:rPr>
              <a:t>https://github.com/Hona/BlastOffWithBlazor.Demos</a:t>
            </a:r>
            <a:r>
              <a:rPr lang="en-AU"/>
              <a:t> </a:t>
            </a:r>
          </a:p>
          <a:p>
            <a:r>
              <a:rPr lang="en-AU" err="1"/>
              <a:t>UpBlazor</a:t>
            </a:r>
            <a:endParaRPr lang="en-AU"/>
          </a:p>
          <a:p>
            <a:r>
              <a:rPr lang="en-AU">
                <a:hlinkClick r:id="rId3"/>
              </a:rPr>
              <a:t>https://github.com/Hona/UpBlazor</a:t>
            </a:r>
            <a:r>
              <a:rPr lang="en-AU"/>
              <a:t> </a:t>
            </a:r>
          </a:p>
          <a:p>
            <a:r>
              <a:rPr lang="en-AU" err="1"/>
              <a:t>AntBlazor</a:t>
            </a:r>
            <a:endParaRPr lang="en-AU"/>
          </a:p>
          <a:p>
            <a:r>
              <a:rPr lang="en-AU">
                <a:hlinkClick r:id="rId4"/>
              </a:rPr>
              <a:t>https://antblazor.com</a:t>
            </a:r>
            <a:r>
              <a:rPr lang="en-AU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4407B-F5FA-4686-991C-E9385585807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3327881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3374-CDC8-4483-BE98-E384E4D8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 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7E6DC-E5D1-47AD-9BE0-FE4A0DCC9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Andrzej </a:t>
            </a:r>
            <a:r>
              <a:rPr lang="en-AU" err="1"/>
              <a:t>Bakun</a:t>
            </a:r>
            <a:r>
              <a:rPr lang="en-AU"/>
              <a:t> (@anddrzejb)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/>
              <a:t>Brady Stroud (@bradystroud)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665BA-997B-42C6-A5B1-CDF669DDA2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3633754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249938" y="257158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/>
              <a:t>Scan the QR code below and earn</a:t>
            </a:r>
          </a:p>
          <a:p>
            <a:r>
              <a:rPr lang="en-AU" sz="3200" b="1">
                <a:solidFill>
                  <a:srgbClr val="C00000"/>
                </a:solidFill>
                <a:latin typeface="Arial Black" panose="020B0A04020102020204" pitchFamily="34" charset="0"/>
              </a:rPr>
              <a:t>SSW Points</a:t>
            </a:r>
            <a:r>
              <a:rPr lang="en-AU" sz="3200" b="1">
                <a:solidFill>
                  <a:srgbClr val="FFC000"/>
                </a:solidFill>
              </a:rPr>
              <a:t>      </a:t>
            </a:r>
            <a:r>
              <a:rPr lang="en-AU" sz="320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6426" y="1393921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232E6-5432-4E5D-8E41-4B6AA4F3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288" y="2507197"/>
            <a:ext cx="3028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8" y="428734"/>
            <a:ext cx="8693383" cy="1455582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/>
          </a:bodyPr>
          <a:lstStyle/>
          <a:p>
            <a:pPr algn="ctr"/>
            <a:r>
              <a:rPr lang="en-AU" sz="3200" b="1">
                <a:solidFill>
                  <a:srgbClr val="CC4141"/>
                </a:solidFill>
              </a:rPr>
              <a:t>Got feedback?</a:t>
            </a:r>
          </a:p>
          <a:p>
            <a:pPr algn="ctr"/>
            <a:r>
              <a:rPr lang="en-AU" sz="3200"/>
              <a:t>Scan the QR code below to fill our survey. </a:t>
            </a:r>
            <a:endParaRPr lang="en-AU" sz="320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3009441" y="5812906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Blast off with Blazor! 🚀 - Supercharged Enterprise UIs using </a:t>
            </a:r>
            <a:r>
              <a:rPr lang="en-US" b="1" err="1"/>
              <a:t>AntDesign</a:t>
            </a:r>
            <a:endParaRPr lang="en-US" err="1">
              <a:ea typeface="Open Sans Light"/>
              <a:cs typeface="Open Sans Light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40B2708-4C9D-4D5F-9089-F693F5AF6235}"/>
              </a:ext>
            </a:extLst>
          </p:cNvPr>
          <p:cNvSpPr>
            <a:spLocks noGrp="1"/>
          </p:cNvSpPr>
          <p:nvPr/>
        </p:nvSpPr>
        <p:spPr>
          <a:xfrm>
            <a:off x="2835667" y="5488827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b="1">
                <a:ea typeface="+mn-lt"/>
                <a:cs typeface="+mn-lt"/>
              </a:rPr>
              <a:t>Luke Parker</a:t>
            </a:r>
            <a:endParaRPr lang="en-US" b="1"/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95AA9131-F2F8-42FC-87C7-86A8C88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352" y="1882967"/>
            <a:ext cx="3468477" cy="34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2698-BB05-42B4-B04C-05B76C5490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D977C-C2DD-4D51-B9BA-F3BA41FD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74" y="1395328"/>
            <a:ext cx="10686196" cy="2773385"/>
          </a:xfrm>
        </p:spPr>
        <p:txBody>
          <a:bodyPr>
            <a:normAutofit/>
          </a:bodyPr>
          <a:lstStyle/>
          <a:p>
            <a:pPr algn="ctr"/>
            <a:r>
              <a:rPr lang="en-US" sz="12500">
                <a:latin typeface="Open Sans Light"/>
                <a:ea typeface="Open Sans Light"/>
                <a:cs typeface="Open Sans Light"/>
              </a:rPr>
              <a:t>Thank you</a:t>
            </a:r>
            <a:endParaRPr lang="en-US" sz="125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04C30C-2A1A-43A7-BB92-2C145133BD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5130" y="3970683"/>
            <a:ext cx="10643968" cy="22761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/>
              <a:t>www.ssw.com.au</a:t>
            </a:r>
            <a:endParaRPr lang="en-AU" sz="5400"/>
          </a:p>
        </p:txBody>
      </p:sp>
      <p:pic>
        <p:nvPicPr>
          <p:cNvPr id="7" name="Picture 11" descr="Qr code&#10;&#10;Description automatically generated">
            <a:extLst>
              <a:ext uri="{FF2B5EF4-FFF2-40B4-BE49-F238E27FC236}">
                <a16:creationId xmlns:a16="http://schemas.microsoft.com/office/drawing/2014/main" id="{DFAD75D4-1A15-477B-8BB1-A02BFF02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" y="4235607"/>
            <a:ext cx="2610515" cy="26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9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2698-BB05-42B4-B04C-05B76C5490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D977C-C2DD-4D51-B9BA-F3BA41FD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74" y="1395328"/>
            <a:ext cx="10686196" cy="2773385"/>
          </a:xfrm>
        </p:spPr>
        <p:txBody>
          <a:bodyPr>
            <a:normAutofit/>
          </a:bodyPr>
          <a:lstStyle/>
          <a:p>
            <a:pPr algn="ctr"/>
            <a:r>
              <a:rPr lang="en-US" sz="12500" dirty="0"/>
              <a:t>Questions?</a:t>
            </a:r>
          </a:p>
        </p:txBody>
      </p:sp>
      <p:pic>
        <p:nvPicPr>
          <p:cNvPr id="7" name="Picture 11" descr="Qr code&#10;&#10;Description automatically generated">
            <a:extLst>
              <a:ext uri="{FF2B5EF4-FFF2-40B4-BE49-F238E27FC236}">
                <a16:creationId xmlns:a16="http://schemas.microsoft.com/office/drawing/2014/main" id="{DFAD75D4-1A15-477B-8BB1-A02BFF02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" y="4235607"/>
            <a:ext cx="2610515" cy="26174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AB360-3241-4923-AAEE-0DDF5B820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A6B8DC9E-CAF8-46DD-95CE-239BCD99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76" y="3920797"/>
            <a:ext cx="4080318" cy="257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5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2698-BB05-42B4-B04C-05B76C5490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D977C-C2DD-4D51-B9BA-F3BA41FD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74" y="1395328"/>
            <a:ext cx="10686196" cy="2773385"/>
          </a:xfrm>
        </p:spPr>
        <p:txBody>
          <a:bodyPr>
            <a:normAutofit/>
          </a:bodyPr>
          <a:lstStyle/>
          <a:p>
            <a:pPr algn="ctr"/>
            <a:r>
              <a:rPr lang="en-US" sz="12500" dirty="0"/>
              <a:t>Questions?</a:t>
            </a:r>
          </a:p>
        </p:txBody>
      </p:sp>
      <p:pic>
        <p:nvPicPr>
          <p:cNvPr id="7" name="Picture 11" descr="Qr code&#10;&#10;Description automatically generated">
            <a:extLst>
              <a:ext uri="{FF2B5EF4-FFF2-40B4-BE49-F238E27FC236}">
                <a16:creationId xmlns:a16="http://schemas.microsoft.com/office/drawing/2014/main" id="{DFAD75D4-1A15-477B-8BB1-A02BFF02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" y="4235607"/>
            <a:ext cx="2610515" cy="26174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AB360-3241-4923-AAEE-0DDF5B820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066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D87CC6-AE0D-4C54-804B-6B300B55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Pre-setup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4226D-56B5-4043-BAB0-35782C6630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Open Rider demos in separate windows/desktops: ‘</a:t>
            </a:r>
            <a:r>
              <a:rPr lang="en-US" sz="2400" err="1"/>
              <a:t>xyz</a:t>
            </a:r>
            <a:r>
              <a:rPr lang="en-US" sz="2400"/>
              <a:t>’, ‘</a:t>
            </a:r>
            <a:r>
              <a:rPr lang="en-US" sz="2400" err="1"/>
              <a:t>abc</a:t>
            </a:r>
            <a:r>
              <a:rPr lang="en-US" sz="2400"/>
              <a:t>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/>
              <a:t>Open demo key points in a separate window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Call SSW TV in 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/>
              <a:t>Powerpoint</a:t>
            </a:r>
            <a:r>
              <a:rPr lang="en-US" sz="2400"/>
              <a:t>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All chat feeds up for live questions/interactions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/>
              <a:t>Open Twitter backchannel on 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Open in Chrome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err="1"/>
              <a:t>AntBlazor</a:t>
            </a:r>
            <a:r>
              <a:rPr lang="en-US" sz="1600"/>
              <a:t>/</a:t>
            </a:r>
            <a:r>
              <a:rPr lang="en-US" sz="1600" err="1"/>
              <a:t>AntDesign</a:t>
            </a:r>
            <a:r>
              <a:rPr lang="en-US" sz="1600"/>
              <a:t> + </a:t>
            </a:r>
            <a:r>
              <a:rPr lang="en-US" sz="1600" err="1"/>
              <a:t>BootstrapBlazor</a:t>
            </a:r>
            <a:r>
              <a:rPr lang="en-US" sz="1600"/>
              <a:t>, </a:t>
            </a:r>
            <a:r>
              <a:rPr lang="en-US" sz="1600" err="1"/>
              <a:t>MudBlazor</a:t>
            </a:r>
            <a:r>
              <a:rPr lang="en-US" sz="1600"/>
              <a:t>, </a:t>
            </a:r>
            <a:r>
              <a:rPr lang="en-US" sz="1600" err="1"/>
              <a:t>MatBlazor</a:t>
            </a:r>
            <a:r>
              <a:rPr lang="en-US" sz="1600"/>
              <a:t> </a:t>
            </a:r>
            <a:r>
              <a:rPr lang="en-US" sz="1600" err="1"/>
              <a:t>etc</a:t>
            </a:r>
            <a:r>
              <a:rPr lang="en-US" sz="1600"/>
              <a:t> + </a:t>
            </a:r>
            <a:r>
              <a:rPr lang="en-US" sz="1600" err="1"/>
              <a:t>AntBlazor</a:t>
            </a:r>
            <a:r>
              <a:rPr lang="en-US" sz="1600"/>
              <a:t> GH, My GH, My People Profile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126CF6-C2FB-4C8E-9AB9-8FA9589B59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4017255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2698-BB05-42B4-B04C-05B76C5490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D977C-C2DD-4D51-B9BA-F3BA41FD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74" y="1395328"/>
            <a:ext cx="10686196" cy="2773385"/>
          </a:xfrm>
        </p:spPr>
        <p:txBody>
          <a:bodyPr>
            <a:normAutofit/>
          </a:bodyPr>
          <a:lstStyle/>
          <a:p>
            <a:pPr algn="ctr"/>
            <a:r>
              <a:rPr lang="en-US" sz="12500" dirty="0"/>
              <a:t>Questions?</a:t>
            </a:r>
          </a:p>
        </p:txBody>
      </p:sp>
      <p:pic>
        <p:nvPicPr>
          <p:cNvPr id="7" name="Picture 11" descr="Qr code&#10;&#10;Description automatically generated">
            <a:extLst>
              <a:ext uri="{FF2B5EF4-FFF2-40B4-BE49-F238E27FC236}">
                <a16:creationId xmlns:a16="http://schemas.microsoft.com/office/drawing/2014/main" id="{DFAD75D4-1A15-477B-8BB1-A02BFF02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" y="4235607"/>
            <a:ext cx="2610515" cy="26174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AB360-3241-4923-AAEE-0DDF5B820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A6B8DC9E-CAF8-46DD-95CE-239BCD99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17" y="3429000"/>
            <a:ext cx="5542961" cy="3496589"/>
          </a:xfrm>
          <a:prstGeom prst="rect">
            <a:avLst/>
          </a:prstGeom>
        </p:spPr>
      </p:pic>
      <p:pic>
        <p:nvPicPr>
          <p:cNvPr id="9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9B60DB83-0F68-4FC2-8E10-716D54E6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029" y="4353434"/>
            <a:ext cx="3464525" cy="2185478"/>
          </a:xfrm>
          <a:prstGeom prst="rect">
            <a:avLst/>
          </a:prstGeom>
        </p:spPr>
      </p:pic>
      <p:pic>
        <p:nvPicPr>
          <p:cNvPr id="10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B09BF271-AD28-402A-A27F-6F9EE90E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5" y="88566"/>
            <a:ext cx="3464525" cy="21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43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2698-BB05-42B4-B04C-05B76C5490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D977C-C2DD-4D51-B9BA-F3BA41FD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74" y="1395328"/>
            <a:ext cx="10686196" cy="2773385"/>
          </a:xfrm>
        </p:spPr>
        <p:txBody>
          <a:bodyPr>
            <a:normAutofit/>
          </a:bodyPr>
          <a:lstStyle/>
          <a:p>
            <a:pPr algn="ctr"/>
            <a:r>
              <a:rPr lang="en-US" sz="12500" dirty="0"/>
              <a:t>Questions?</a:t>
            </a:r>
          </a:p>
        </p:txBody>
      </p:sp>
      <p:pic>
        <p:nvPicPr>
          <p:cNvPr id="7" name="Picture 11" descr="Qr code&#10;&#10;Description automatically generated">
            <a:extLst>
              <a:ext uri="{FF2B5EF4-FFF2-40B4-BE49-F238E27FC236}">
                <a16:creationId xmlns:a16="http://schemas.microsoft.com/office/drawing/2014/main" id="{DFAD75D4-1A15-477B-8BB1-A02BFF02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" y="4235607"/>
            <a:ext cx="2610515" cy="26174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AB360-3241-4923-AAEE-0DDF5B820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283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2698-BB05-42B4-B04C-05B76C5490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AD977C-C2DD-4D51-B9BA-F3BA41FD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74" y="1395328"/>
            <a:ext cx="10686196" cy="2773385"/>
          </a:xfrm>
        </p:spPr>
        <p:txBody>
          <a:bodyPr>
            <a:normAutofit/>
          </a:bodyPr>
          <a:lstStyle/>
          <a:p>
            <a:pPr algn="ctr"/>
            <a:r>
              <a:rPr lang="en-US" sz="12500" dirty="0"/>
              <a:t>Questions?</a:t>
            </a:r>
          </a:p>
        </p:txBody>
      </p:sp>
      <p:pic>
        <p:nvPicPr>
          <p:cNvPr id="7" name="Picture 11" descr="Qr code&#10;&#10;Description automatically generated">
            <a:extLst>
              <a:ext uri="{FF2B5EF4-FFF2-40B4-BE49-F238E27FC236}">
                <a16:creationId xmlns:a16="http://schemas.microsoft.com/office/drawing/2014/main" id="{DFAD75D4-1A15-477B-8BB1-A02BFF02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" y="4235607"/>
            <a:ext cx="2610515" cy="26174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AB360-3241-4923-AAEE-0DDF5B820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A6B8DC9E-CAF8-46DD-95CE-239BCD99A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73" y="-118872"/>
            <a:ext cx="9760854" cy="6157304"/>
          </a:xfrm>
          <a:prstGeom prst="rect">
            <a:avLst/>
          </a:prstGeom>
        </p:spPr>
      </p:pic>
      <p:pic>
        <p:nvPicPr>
          <p:cNvPr id="9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8462CEEC-3508-42BE-BACA-E04CE3E2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943" y="4278252"/>
            <a:ext cx="2286343" cy="1442262"/>
          </a:xfrm>
          <a:prstGeom prst="rect">
            <a:avLst/>
          </a:prstGeom>
        </p:spPr>
      </p:pic>
      <p:pic>
        <p:nvPicPr>
          <p:cNvPr id="10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81B05405-D0B7-4B23-A843-332003D7C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057" y="4961782"/>
            <a:ext cx="2286343" cy="1442262"/>
          </a:xfrm>
          <a:prstGeom prst="rect">
            <a:avLst/>
          </a:prstGeom>
        </p:spPr>
      </p:pic>
      <p:pic>
        <p:nvPicPr>
          <p:cNvPr id="11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5BFD1BA5-6145-4041-A904-ECD0A290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759" y="2070880"/>
            <a:ext cx="2286343" cy="1442262"/>
          </a:xfrm>
          <a:prstGeom prst="rect">
            <a:avLst/>
          </a:prstGeom>
        </p:spPr>
      </p:pic>
      <p:pic>
        <p:nvPicPr>
          <p:cNvPr id="12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4A0640E1-467C-4895-AD2D-34DD5732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404" y="179944"/>
            <a:ext cx="2286343" cy="1442262"/>
          </a:xfrm>
          <a:prstGeom prst="rect">
            <a:avLst/>
          </a:prstGeom>
        </p:spPr>
      </p:pic>
      <p:pic>
        <p:nvPicPr>
          <p:cNvPr id="1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26A4120F-4794-42D7-A4C9-4E17DF0A1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41" y="136525"/>
            <a:ext cx="2286343" cy="1442262"/>
          </a:xfrm>
          <a:prstGeom prst="rect">
            <a:avLst/>
          </a:prstGeom>
        </p:spPr>
      </p:pic>
      <p:pic>
        <p:nvPicPr>
          <p:cNvPr id="14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E7204368-A02D-4BE3-93E3-AC6134C2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70" y="5122467"/>
            <a:ext cx="2286343" cy="1442262"/>
          </a:xfrm>
          <a:prstGeom prst="rect">
            <a:avLst/>
          </a:prstGeom>
        </p:spPr>
      </p:pic>
      <p:pic>
        <p:nvPicPr>
          <p:cNvPr id="15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79710164-A39E-4082-A857-BF5389D4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62" y="5426840"/>
            <a:ext cx="2286343" cy="1442262"/>
          </a:xfrm>
          <a:prstGeom prst="rect">
            <a:avLst/>
          </a:prstGeom>
        </p:spPr>
      </p:pic>
      <p:pic>
        <p:nvPicPr>
          <p:cNvPr id="16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EB0800AA-6897-4383-B4A8-9DAC825C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08" y="-26953"/>
            <a:ext cx="2286343" cy="1442262"/>
          </a:xfrm>
          <a:prstGeom prst="rect">
            <a:avLst/>
          </a:prstGeom>
        </p:spPr>
      </p:pic>
      <p:pic>
        <p:nvPicPr>
          <p:cNvPr id="17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1FC00393-B172-4A00-91FD-18207910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702" y="0"/>
            <a:ext cx="2286343" cy="14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0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/>
          </a:p>
          <a:p>
            <a:pPr algn="ctr"/>
            <a:r>
              <a:rPr lang="en-AU" sz="2400"/>
              <a:t>Enterprise Software Development</a:t>
            </a:r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5" y="2143040"/>
            <a:ext cx="3415748" cy="18188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9C720-B9ED-4696-A15A-698177EB4EC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F9BDF4DD-9A77-4AB2-A4C8-06C1429B92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b="486"/>
          <a:stretch>
            <a:fillRect/>
          </a:stretch>
        </p:blipFill>
        <p:spPr>
          <a:xfrm>
            <a:off x="-1" y="65180"/>
            <a:ext cx="12192001" cy="679132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13291-1B13-4F4E-8782-09915B36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</p:spTree>
    <p:extLst>
      <p:ext uri="{BB962C8B-B14F-4D97-AF65-F5344CB8AC3E}">
        <p14:creationId xmlns:p14="http://schemas.microsoft.com/office/powerpoint/2010/main" val="64567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47B817D-D851-40AD-8493-7C3F360BF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SSW Software Architect</a:t>
            </a:r>
            <a:endParaRPr lang="en-AU"/>
          </a:p>
        </p:txBody>
      </p:sp>
      <p:pic>
        <p:nvPicPr>
          <p:cNvPr id="8" name="Picture Placeholder 7" descr="A person holding up his middle finger&#10;&#10;Description automatically generated with medium confidence">
            <a:extLst>
              <a:ext uri="{FF2B5EF4-FFF2-40B4-BE49-F238E27FC236}">
                <a16:creationId xmlns:a16="http://schemas.microsoft.com/office/drawing/2014/main" id="{7DC026B9-1048-467B-9E07-F78C4527D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" r="2757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836BF4-9DB9-4DDC-8230-3B9545AF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Luke Parker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4F1A7-B005-4B61-B428-5E2C27AA6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Blazor Specialist</a:t>
            </a:r>
          </a:p>
          <a:p>
            <a:r>
              <a:rPr lang="en-AU"/>
              <a:t>Using </a:t>
            </a:r>
            <a:r>
              <a:rPr lang="en-AU" err="1"/>
              <a:t>Blazor</a:t>
            </a:r>
            <a:r>
              <a:rPr lang="en-AU"/>
              <a:t> since the previews</a:t>
            </a:r>
          </a:p>
          <a:p>
            <a:r>
              <a:rPr lang="en-AU" err="1"/>
              <a:t>AntBlazor</a:t>
            </a:r>
            <a:r>
              <a:rPr lang="en-AU"/>
              <a:t> team member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953E7-7D07-40C4-AA5A-F9980414DF5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22407E9-184F-436A-B32D-3E01E151D991}"/>
              </a:ext>
            </a:extLst>
          </p:cNvPr>
          <p:cNvSpPr txBox="1">
            <a:spLocks/>
          </p:cNvSpPr>
          <p:nvPr/>
        </p:nvSpPr>
        <p:spPr>
          <a:xfrm>
            <a:off x="5715144" y="5100271"/>
            <a:ext cx="2248181" cy="471639"/>
          </a:xfrm>
          <a:prstGeom prst="rect">
            <a:avLst/>
          </a:prstGeom>
        </p:spPr>
        <p:txBody>
          <a:bodyPr vert="horz" lIns="180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0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228CAB-7DF2-4706-919F-41995E8815A6}"/>
              </a:ext>
            </a:extLst>
          </p:cNvPr>
          <p:cNvSpPr txBox="1">
            <a:spLocks/>
          </p:cNvSpPr>
          <p:nvPr/>
        </p:nvSpPr>
        <p:spPr>
          <a:xfrm>
            <a:off x="5715143" y="5681154"/>
            <a:ext cx="2130567" cy="471639"/>
          </a:xfrm>
          <a:prstGeom prst="rect">
            <a:avLst/>
          </a:prstGeom>
        </p:spPr>
        <p:txBody>
          <a:bodyPr vert="horz" lIns="180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err="1"/>
              <a:t>lukeparker.dev</a:t>
            </a:r>
            <a:endParaRPr lang="en-AU" sz="200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F086280-FD7D-407D-9F38-884CB7911E25}"/>
              </a:ext>
            </a:extLst>
          </p:cNvPr>
          <p:cNvSpPr txBox="1">
            <a:spLocks/>
          </p:cNvSpPr>
          <p:nvPr/>
        </p:nvSpPr>
        <p:spPr>
          <a:xfrm>
            <a:off x="5715143" y="5072667"/>
            <a:ext cx="3534111" cy="471639"/>
          </a:xfrm>
          <a:prstGeom prst="rect">
            <a:avLst/>
          </a:prstGeom>
        </p:spPr>
        <p:txBody>
          <a:bodyPr vert="horz" lIns="180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/>
              <a:t>github.com/</a:t>
            </a:r>
            <a:r>
              <a:rPr lang="en-AU" sz="2000" err="1"/>
              <a:t>Hona</a:t>
            </a:r>
            <a:endParaRPr lang="en-AU" sz="200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266A03E-F8E1-4FAC-B43D-AA719E1DDDCC}"/>
              </a:ext>
            </a:extLst>
          </p:cNvPr>
          <p:cNvSpPr txBox="1">
            <a:spLocks/>
          </p:cNvSpPr>
          <p:nvPr/>
        </p:nvSpPr>
        <p:spPr>
          <a:xfrm>
            <a:off x="8406843" y="5644739"/>
            <a:ext cx="3534110" cy="471639"/>
          </a:xfrm>
          <a:prstGeom prst="rect">
            <a:avLst/>
          </a:prstGeom>
        </p:spPr>
        <p:txBody>
          <a:bodyPr vert="horz" lIns="180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00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13DD1FC-3D2A-4AC7-8DBB-F755EFBD7F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9718" y="5053354"/>
            <a:ext cx="493285" cy="50919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5770F78-2DD1-4805-B95B-CF1E624B4C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719" y="5662375"/>
            <a:ext cx="493285" cy="509197"/>
          </a:xfrm>
          <a:prstGeom prst="rect">
            <a:avLst/>
          </a:prstGeom>
        </p:spPr>
      </p:pic>
      <p:pic>
        <p:nvPicPr>
          <p:cNvPr id="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A648A092-560D-4A65-B320-949961080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760" y="4906204"/>
            <a:ext cx="341567" cy="2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2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5594" y="-1700577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Earn </a:t>
            </a:r>
            <a:r>
              <a:rPr lang="en-AU" sz="2400" b="1">
                <a:solidFill>
                  <a:srgbClr val="C00000"/>
                </a:solidFill>
                <a:latin typeface="Arial Black"/>
              </a:rPr>
              <a:t>SSW Points</a:t>
            </a:r>
            <a:r>
              <a:rPr lang="en-AU" sz="2400" b="1">
                <a:solidFill>
                  <a:srgbClr val="FFC000"/>
                </a:solidFill>
              </a:rPr>
              <a:t> </a:t>
            </a:r>
            <a:r>
              <a:rPr lang="en-US" sz="2400" b="1"/>
              <a:t> </a:t>
            </a:r>
          </a:p>
          <a:p>
            <a:pPr>
              <a:lnSpc>
                <a:spcPct val="150000"/>
              </a:lnSpc>
            </a:pPr>
            <a:r>
              <a:rPr lang="en-US" sz="240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8353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#BlastOffWithBlazor • GitHub @Hona</a:t>
            </a:r>
          </a:p>
        </p:txBody>
      </p:sp>
      <p:pic>
        <p:nvPicPr>
          <p:cNvPr id="4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ADB87A96-BC52-40C5-9AC0-7F022BF64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672391" y="536762"/>
            <a:ext cx="536180" cy="369795"/>
          </a:xfrm>
          <a:prstGeom prst="rect">
            <a:avLst/>
          </a:prstGeom>
        </p:spPr>
      </p:pic>
      <p:pic>
        <p:nvPicPr>
          <p:cNvPr id="13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A0790A4D-19C8-4A48-A241-318398357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30" y="644338"/>
            <a:ext cx="394448" cy="262219"/>
          </a:xfrm>
          <a:prstGeom prst="rect">
            <a:avLst/>
          </a:prstGeom>
        </p:spPr>
      </p:pic>
      <p:pic>
        <p:nvPicPr>
          <p:cNvPr id="14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0E024987-04D7-4191-8AA3-67A9DABE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63671" y="3701302"/>
            <a:ext cx="582706" cy="3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A61EA12-3915-4A64-B470-FBA77645EB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33E03-B387-46D3-A1F4-037766F3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8296" y="1548749"/>
            <a:ext cx="6923690" cy="703713"/>
          </a:xfrm>
        </p:spPr>
        <p:txBody>
          <a:bodyPr/>
          <a:lstStyle/>
          <a:p>
            <a:r>
              <a:rPr lang="en-US"/>
              <a:t>Overview of Blazor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B51DD-6AA7-4074-B3C4-5D9769F363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8296" y="4044991"/>
            <a:ext cx="6923689" cy="703713"/>
          </a:xfrm>
        </p:spPr>
        <p:txBody>
          <a:bodyPr/>
          <a:lstStyle/>
          <a:p>
            <a:r>
              <a:rPr lang="en-US" err="1"/>
              <a:t>AntBlazor</a:t>
            </a:r>
            <a:r>
              <a:rPr lang="en-US"/>
              <a:t> Tips and Tricks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DEF49-FCD6-427B-88C3-67D9306CDA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8036" y="3212911"/>
            <a:ext cx="6923964" cy="703712"/>
          </a:xfrm>
        </p:spPr>
        <p:txBody>
          <a:bodyPr/>
          <a:lstStyle/>
          <a:p>
            <a:r>
              <a:rPr lang="en-US"/>
              <a:t>Demos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2D3A79-BA23-408D-A366-1CCA511858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68035" y="2380830"/>
            <a:ext cx="6923964" cy="7037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Open-Source Component Library Comparisons</a:t>
            </a:r>
            <a:endParaRPr lang="en-AU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FE933CC-F6BA-455A-B87D-D4B7D1CD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Agenda   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099798-36D6-45BA-9FD9-398985808F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68036" y="4877072"/>
            <a:ext cx="6923964" cy="703712"/>
          </a:xfrm>
        </p:spPr>
        <p:txBody>
          <a:bodyPr/>
          <a:lstStyle/>
          <a:p>
            <a:r>
              <a:rPr lang="en-US"/>
              <a:t>Summary</a:t>
            </a:r>
            <a:endParaRPr lang="en-AU"/>
          </a:p>
        </p:txBody>
      </p:sp>
      <p:pic>
        <p:nvPicPr>
          <p:cNvPr id="7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70CA6E83-1B4B-4F05-8591-FBD22B21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64" y="1325656"/>
            <a:ext cx="439271" cy="2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04022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A60E8772-C99E-FC45-B0C5-7847A2DD98F4}" vid="{D75500F3-D38F-E64C-BCDA-509BF7332D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3258315-3b3e-4bfc-828c-b30faf5ec6e2">WSXSA7KYTAVZ-1383000727-40497</_dlc_DocId>
    <_dlc_DocIdUrl xmlns="13258315-3b3e-4bfc-828c-b30faf5ec6e2">
      <Url>https://sswcom.sharepoint.com/designers/_layouts/15/DocIdRedir.aspx?ID=WSXSA7KYTAVZ-1383000727-40497</Url>
      <Description>WSXSA7KYTAVZ-1383000727-40497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598C56BA89C349AC3B17B3EDC7DFC2" ma:contentTypeVersion="8" ma:contentTypeDescription="Create a new document." ma:contentTypeScope="" ma:versionID="c88c79ad8a5f742bd6c89be6feebf3d5">
  <xsd:schema xmlns:xsd="http://www.w3.org/2001/XMLSchema" xmlns:xs="http://www.w3.org/2001/XMLSchema" xmlns:p="http://schemas.microsoft.com/office/2006/metadata/properties" xmlns:ns2="13258315-3b3e-4bfc-828c-b30faf5ec6e2" xmlns:ns3="a7dc2287-6a21-4a5f-aa3b-c3353e988492" targetNamespace="http://schemas.microsoft.com/office/2006/metadata/properties" ma:root="true" ma:fieldsID="1f4e209e324c17c71d2082146d419922" ns2:_="" ns3:_="">
    <xsd:import namespace="13258315-3b3e-4bfc-828c-b30faf5ec6e2"/>
    <xsd:import namespace="a7dc2287-6a21-4a5f-aa3b-c3353e98849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58315-3b3e-4bfc-828c-b30faf5ec6e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c2287-6a21-4a5f-aa3b-c3353e9884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a7dc2287-6a21-4a5f-aa3b-c3353e988492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0EF01DD-52CD-4514-AE20-00DB1F660C9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AF8FDB2-7EFA-4548-8F26-EB19E89CBA01}">
  <ds:schemaRefs>
    <ds:schemaRef ds:uri="13258315-3b3e-4bfc-828c-b30faf5ec6e2"/>
    <ds:schemaRef ds:uri="a7dc2287-6a21-4a5f-aa3b-c3353e9884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247</TotalTime>
  <Words>808</Words>
  <Application>Microsoft Office PowerPoint</Application>
  <PresentationFormat>Widescreen</PresentationFormat>
  <Paragraphs>160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Franklin Gothic Demi</vt:lpstr>
      <vt:lpstr>Calibri</vt:lpstr>
      <vt:lpstr>Arial</vt:lpstr>
      <vt:lpstr>Open Sans Light</vt:lpstr>
      <vt:lpstr>Arial Black</vt:lpstr>
      <vt:lpstr>SSW-White</vt:lpstr>
      <vt:lpstr>Open Links</vt:lpstr>
      <vt:lpstr>Open Links (new window)</vt:lpstr>
      <vt:lpstr>Open Projects</vt:lpstr>
      <vt:lpstr>Pre-setup</vt:lpstr>
      <vt:lpstr>PowerPoint Presentation</vt:lpstr>
      <vt:lpstr>PowerPoint Presentation</vt:lpstr>
      <vt:lpstr>Luke Parker</vt:lpstr>
      <vt:lpstr>PowerPoint Presentation</vt:lpstr>
      <vt:lpstr>Agenda   </vt:lpstr>
      <vt:lpstr>Agenda   </vt:lpstr>
      <vt:lpstr>Where Blazor Started</vt:lpstr>
      <vt:lpstr>PowerPoint Presentation</vt:lpstr>
      <vt:lpstr>Where are we now?</vt:lpstr>
      <vt:lpstr>PowerPoint Presentation</vt:lpstr>
      <vt:lpstr>Radzen Blazor - blazor.radzen.com</vt:lpstr>
      <vt:lpstr>Radzen Blazor</vt:lpstr>
      <vt:lpstr>MatBlazor – matblazor.com</vt:lpstr>
      <vt:lpstr>MatBlazor</vt:lpstr>
      <vt:lpstr>MudBlazor – mudblazor.com</vt:lpstr>
      <vt:lpstr>MudBlazor</vt:lpstr>
      <vt:lpstr>Blazorise – blazorise.com</vt:lpstr>
      <vt:lpstr>Blazorise</vt:lpstr>
      <vt:lpstr>AntBlazor – antblazor.com</vt:lpstr>
      <vt:lpstr>AntBlazor</vt:lpstr>
      <vt:lpstr>AntBlazor</vt:lpstr>
      <vt:lpstr>AntBlazor</vt:lpstr>
      <vt:lpstr>Demos!</vt:lpstr>
      <vt:lpstr>Getting setup with AntBlazor Boilerplate</vt:lpstr>
      <vt:lpstr>Tree View Comparison</vt:lpstr>
      <vt:lpstr>Template WeatherForecast with AntBlazor</vt:lpstr>
      <vt:lpstr>UpBlazor demo</vt:lpstr>
      <vt:lpstr>Wrap Up</vt:lpstr>
      <vt:lpstr>Resources</vt:lpstr>
      <vt:lpstr>Acknowledgements </vt:lpstr>
      <vt:lpstr>PowerPoint Presentation</vt:lpstr>
      <vt:lpstr>PowerPoint Presentation</vt:lpstr>
      <vt:lpstr>Thank you</vt:lpstr>
      <vt:lpstr>Questions?</vt:lpstr>
      <vt:lpstr>Questions?</vt:lpstr>
      <vt:lpstr>Questions?</vt:lpstr>
      <vt:lpstr>Questions?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Pre-setup</dc:title>
  <dc:creator>Luke Parker www.ssw.com.au</dc:creator>
  <cp:keywords>template, ssw, blank</cp:keywords>
  <cp:lastModifiedBy>Luke Parker www.ssw.com.au</cp:lastModifiedBy>
  <cp:revision>2</cp:revision>
  <dcterms:created xsi:type="dcterms:W3CDTF">2021-09-08T23:41:57Z</dcterms:created>
  <dcterms:modified xsi:type="dcterms:W3CDTF">2021-09-15T10:43:20Z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0x0101003E598C56BA89C349AC3B17B3EDC7DFC2</vt:lpwstr>
  </property>
  <property fmtid="{D5CDD505-2E9C-101B-9397-08002B2CF9AE}" pid="4" name="_dlc_DocIdItemGuid">
    <vt:lpwstr>50971b5a-6e06-435e-bb72-6b3376966090</vt:lpwstr>
  </property>
</Properties>
</file>